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832" r:id="rId2"/>
    <p:sldId id="833" r:id="rId3"/>
    <p:sldId id="806" r:id="rId4"/>
    <p:sldId id="838" r:id="rId5"/>
    <p:sldId id="839" r:id="rId6"/>
    <p:sldId id="840" r:id="rId7"/>
    <p:sldId id="841" r:id="rId8"/>
    <p:sldId id="842" r:id="rId9"/>
    <p:sldId id="843" r:id="rId10"/>
    <p:sldId id="844" r:id="rId11"/>
    <p:sldId id="846" r:id="rId12"/>
    <p:sldId id="836" r:id="rId13"/>
    <p:sldId id="845" r:id="rId14"/>
    <p:sldId id="848" r:id="rId15"/>
    <p:sldId id="847" r:id="rId16"/>
    <p:sldId id="837" r:id="rId17"/>
    <p:sldId id="850" r:id="rId18"/>
    <p:sldId id="851" r:id="rId19"/>
    <p:sldId id="852" r:id="rId20"/>
    <p:sldId id="853" r:id="rId21"/>
    <p:sldId id="855" r:id="rId22"/>
    <p:sldId id="856" r:id="rId23"/>
    <p:sldId id="857" r:id="rId24"/>
    <p:sldId id="858" r:id="rId25"/>
    <p:sldId id="859" r:id="rId26"/>
    <p:sldId id="860" r:id="rId27"/>
    <p:sldId id="861" r:id="rId28"/>
    <p:sldId id="862" r:id="rId29"/>
    <p:sldId id="863" r:id="rId30"/>
    <p:sldId id="864" r:id="rId31"/>
    <p:sldId id="8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7CFED9"/>
    <a:srgbClr val="000000"/>
    <a:srgbClr val="59B5E2"/>
    <a:srgbClr val="FCC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52"/>
    <p:restoredTop sz="82956"/>
  </p:normalViewPr>
  <p:slideViewPr>
    <p:cSldViewPr snapToGrid="0" snapToObjects="1">
      <p:cViewPr varScale="1">
        <p:scale>
          <a:sx n="82" d="100"/>
          <a:sy n="82" d="100"/>
        </p:scale>
        <p:origin x="184" y="720"/>
      </p:cViewPr>
      <p:guideLst/>
    </p:cSldViewPr>
  </p:slideViewPr>
  <p:outlineViewPr>
    <p:cViewPr>
      <p:scale>
        <a:sx n="33" d="100"/>
        <a:sy n="33" d="100"/>
      </p:scale>
      <p:origin x="0" y="-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6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CC7BF-D527-CC45-BE90-9B953EA0A635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FE0C-5594-3A44-A55A-A96BD7A03B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8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1378E-A113-D64C-AE80-7C2BECE52D42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C403E-6854-8E44-B547-2945C1739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1762767"/>
            <a:ext cx="8040752" cy="1617817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1521" y="3487675"/>
            <a:ext cx="6320631" cy="171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143" y="0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929" y="3493311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1760760" y="1746656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-3143" y="1746656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-3143" y="5239967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760760" y="3493311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1760760" y="5239967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3519590" y="348767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3519590" y="5239967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5278421" y="5239703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265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irst orange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8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1746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34785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5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178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3510000"/>
            <a:ext cx="8159646" cy="171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5192999"/>
            <a:ext cx="8159646" cy="1701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5188499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03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7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3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18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3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6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0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18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03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12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2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0325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92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301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0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14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91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11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631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1377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951912" y="-17463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551897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084" y="1700959"/>
            <a:ext cx="8040752" cy="1617817"/>
          </a:xfrm>
        </p:spPr>
        <p:txBody>
          <a:bodyPr anchor="ctr">
            <a:no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085" y="3453631"/>
            <a:ext cx="6489352" cy="171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0482000" y="-54324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0481999" y="3418413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8723169" y="1648058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10481999" y="1654868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5200436" y="516389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964339" y="3417239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6964339" y="5163895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8723169" y="3411603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8723169" y="5163895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10482000" y="5163631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5193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21116C-4B7B-0541-A685-026F118987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114304"/>
            <a:ext cx="1398678" cy="13986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42AFB-FD68-9F47-8181-0CD8699F81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114304"/>
            <a:ext cx="1434472" cy="14344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AA0B853-B151-254E-8998-89C883CD8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243982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A376468-E74F-1E40-8620-7B75E9DA35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2054262"/>
            <a:ext cx="1398678" cy="139867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1D0E715-D762-D247-B601-D748DD96D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2054262"/>
            <a:ext cx="1434472" cy="1434472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F71B78B-7963-5F41-887D-2E2B3D18F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2183940"/>
            <a:ext cx="1522512" cy="1269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CED78EB-1D82-3940-A783-734222E87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4145716"/>
            <a:ext cx="1398678" cy="139867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88DE2EA-B473-B94A-AFCD-26B1C3E589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4145716"/>
            <a:ext cx="1434472" cy="1434472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FBE3306-5EF3-8A4A-924B-395001A21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4275394"/>
            <a:ext cx="1522512" cy="12690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D9E30EE-C4E0-ED48-AC43-8FE1BAE83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5919488"/>
            <a:ext cx="1398678" cy="139867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27A7F07-44C8-B047-9AFC-3C8B7FA990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5919488"/>
            <a:ext cx="1434472" cy="143447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2B26362-8067-9343-AFF1-B2744AD0D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604916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52635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60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70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806280" y="1520825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12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854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63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DA9B9B-B12F-6644-A2D7-A5FF3C4519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77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24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7871" y="2731813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327871" y="4192905"/>
            <a:ext cx="1522512" cy="1907246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997585" y="4192905"/>
            <a:ext cx="1522512" cy="1909800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669839" y="4192905"/>
            <a:ext cx="1522899" cy="1909799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003936" y="2732400"/>
            <a:ext cx="1521921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669839" y="2732400"/>
            <a:ext cx="1522899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9341458" y="4192905"/>
            <a:ext cx="1522540" cy="1909994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341458" y="2732206"/>
            <a:ext cx="1522540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18CFD4D-8893-294D-A3DA-4E6F6586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4CE9B56-18E5-7A48-8470-9B924D65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7311DB2C-1E39-CE45-B9E7-3D894CE7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55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2632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2632"/>
            <a:ext cx="1522512" cy="1269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EC8574-B073-294E-84BD-A2A7CD5FDD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223000"/>
            <a:ext cx="1522513" cy="15225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097916-FBA1-BB44-8DFC-2488B0A2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92630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C08A16E-9C69-E643-A04C-8ED22E077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92630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40A4FD8-B43F-3A4B-AC76-1C299CB8E3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4002998"/>
            <a:ext cx="1522513" cy="152251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E24573-9830-E24F-9B57-D121E3C28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2124280"/>
            <a:ext cx="1522512" cy="1269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859AD2-4D94-5E45-BE04-FFFEFD6399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2206701"/>
            <a:ext cx="1522512" cy="1269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BB62B8D-2294-FF40-9773-75959300ED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2017008"/>
            <a:ext cx="1522513" cy="152251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D05CA6B-4B9E-AC4F-886B-42067698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5770077"/>
            <a:ext cx="1522512" cy="1269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392FC65-5362-D24B-BB76-0ABE9C591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5852498"/>
            <a:ext cx="1522512" cy="12690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2D3050E-6A52-7F40-9BD6-8FD23DD68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5662805"/>
            <a:ext cx="1522513" cy="1522513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362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53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85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05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004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3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13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7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038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48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8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174166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3188466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2/8/19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3187253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2" name="Рисунок 4">
            <a:extLst>
              <a:ext uri="{FF2B5EF4-FFF2-40B4-BE49-F238E27FC236}">
                <a16:creationId xmlns:a16="http://schemas.microsoft.com/office/drawing/2014/main" id="{A379BB16-4890-924A-9F91-6B0C0B3169B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88544" y="4251517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3" name="Текст 9" title="Текст&#10;Текст">
            <a:extLst>
              <a:ext uri="{FF2B5EF4-FFF2-40B4-BE49-F238E27FC236}">
                <a16:creationId xmlns:a16="http://schemas.microsoft.com/office/drawing/2014/main" id="{27398F75-4898-C948-AFD2-E359B90586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761" y="5698321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9" title="Текст&#10;Текст">
            <a:extLst>
              <a:ext uri="{FF2B5EF4-FFF2-40B4-BE49-F238E27FC236}">
                <a16:creationId xmlns:a16="http://schemas.microsoft.com/office/drawing/2014/main" id="{A323FD38-37F2-834E-B083-D1CD0DC60E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3555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9" title="Текст&#10;Текст">
            <a:extLst>
              <a:ext uri="{FF2B5EF4-FFF2-40B4-BE49-F238E27FC236}">
                <a16:creationId xmlns:a16="http://schemas.microsoft.com/office/drawing/2014/main" id="{B4868399-AB7D-1F41-9114-0472AE4F7F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8349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84F269C3-16E4-3040-844E-161CC501DCE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163338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7" name="Рисунок 4">
            <a:extLst>
              <a:ext uri="{FF2B5EF4-FFF2-40B4-BE49-F238E27FC236}">
                <a16:creationId xmlns:a16="http://schemas.microsoft.com/office/drawing/2014/main" id="{D5748710-433B-9041-AC92-807ED59CB4A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8132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8" name="Рисунок 4">
            <a:extLst>
              <a:ext uri="{FF2B5EF4-FFF2-40B4-BE49-F238E27FC236}">
                <a16:creationId xmlns:a16="http://schemas.microsoft.com/office/drawing/2014/main" id="{FB1D0DDB-22D8-064B-B085-DD25A795846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12926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9" name="Текст 9" title="Текст&#10;Текст">
            <a:extLst>
              <a:ext uri="{FF2B5EF4-FFF2-40B4-BE49-F238E27FC236}">
                <a16:creationId xmlns:a16="http://schemas.microsoft.com/office/drawing/2014/main" id="{F869B262-32FB-3441-BCE8-EF1343995A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83143" y="5697108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012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4E96D-F0D8-864A-8EBC-69A359E10D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10896" y="2167282"/>
            <a:ext cx="1522512" cy="1269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33408" y="478707"/>
            <a:ext cx="1522512" cy="1269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447BA3-9399-D740-AABF-381C47B3BA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358174" y="2180192"/>
            <a:ext cx="1522512" cy="1269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98BF64-E477-A94E-BF94-A52373864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232955" y="351880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80233" y="364790"/>
            <a:ext cx="1522512" cy="1269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FF3926-1F05-664E-9835-4D25AF53F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182940" y="3880091"/>
            <a:ext cx="1522512" cy="1269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C80241-46B1-C24E-84FF-B68B53538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05452" y="2191516"/>
            <a:ext cx="1522512" cy="1269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DCE960-A3BD-C143-BE39-9E32ED350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30218" y="3893001"/>
            <a:ext cx="1522512" cy="1269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71C1DD-BA4E-A942-888C-0680FF115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55467" y="6190256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824AB7-1321-8247-9E8F-E91548455A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56872" y="5581576"/>
            <a:ext cx="1522512" cy="1269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EB60E5D-DD3A-E844-A569-6E1FEFB09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79384" y="3893001"/>
            <a:ext cx="1522512" cy="1269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585C84F-7134-B94B-8196-8AA8AAB03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404150" y="559448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862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0364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268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882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1775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15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345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3447000"/>
            <a:ext cx="8159646" cy="342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-18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3456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6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228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2286000"/>
            <a:ext cx="8159646" cy="2286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4563000"/>
            <a:ext cx="8159646" cy="2313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2313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032354" y="460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7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710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710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3438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51570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1746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347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520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66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3716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394100"/>
            <a:ext cx="8159646" cy="13716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2783700"/>
            <a:ext cx="8159646" cy="13716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405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4173300"/>
            <a:ext cx="8159646" cy="13716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2354" y="5513400"/>
            <a:ext cx="8159646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4032354" y="14121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1"/>
          </p:nvPr>
        </p:nvSpPr>
        <p:spPr>
          <a:xfrm>
            <a:off x="4032354" y="28039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4032354" y="41935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4032354" y="55314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07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C03B9-840E-D941-8A64-0C778A095E9F}" type="datetimeFigureOut">
              <a:rPr lang="en-US" smtClean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8" r:id="rId2"/>
    <p:sldLayoutId id="2147483707" r:id="rId3"/>
    <p:sldLayoutId id="2147483724" r:id="rId4"/>
    <p:sldLayoutId id="2147483723" r:id="rId5"/>
    <p:sldLayoutId id="2147483669" r:id="rId6"/>
    <p:sldLayoutId id="2147483661" r:id="rId7"/>
    <p:sldLayoutId id="2147483662" r:id="rId8"/>
    <p:sldLayoutId id="2147483668" r:id="rId9"/>
    <p:sldLayoutId id="2147483690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84" r:id="rId16"/>
    <p:sldLayoutId id="2147483663" r:id="rId17"/>
    <p:sldLayoutId id="2147483685" r:id="rId18"/>
    <p:sldLayoutId id="2147483664" r:id="rId19"/>
    <p:sldLayoutId id="2147483686" r:id="rId20"/>
    <p:sldLayoutId id="2147483665" r:id="rId21"/>
    <p:sldLayoutId id="2147483687" r:id="rId22"/>
    <p:sldLayoutId id="2147483666" r:id="rId23"/>
    <p:sldLayoutId id="2147483688" r:id="rId24"/>
    <p:sldLayoutId id="2147483667" r:id="rId25"/>
    <p:sldLayoutId id="2147483676" r:id="rId26"/>
    <p:sldLayoutId id="2147483683" r:id="rId27"/>
    <p:sldLayoutId id="2147483677" r:id="rId28"/>
    <p:sldLayoutId id="2147483650" r:id="rId29"/>
    <p:sldLayoutId id="2147483654" r:id="rId30"/>
    <p:sldLayoutId id="2147483655" r:id="rId31"/>
    <p:sldLayoutId id="2147483692" r:id="rId32"/>
    <p:sldLayoutId id="2147483703" r:id="rId33"/>
    <p:sldLayoutId id="2147483711" r:id="rId34"/>
    <p:sldLayoutId id="2147483704" r:id="rId35"/>
    <p:sldLayoutId id="2147483709" r:id="rId36"/>
    <p:sldLayoutId id="2147483710" r:id="rId37"/>
    <p:sldLayoutId id="2147483694" r:id="rId38"/>
    <p:sldLayoutId id="2147483706" r:id="rId39"/>
    <p:sldLayoutId id="2147483705" r:id="rId40"/>
    <p:sldLayoutId id="2147483702" r:id="rId41"/>
    <p:sldLayoutId id="2147483713" r:id="rId42"/>
    <p:sldLayoutId id="2147483714" r:id="rId43"/>
    <p:sldLayoutId id="2147483717" r:id="rId44"/>
    <p:sldLayoutId id="2147483700" r:id="rId45"/>
    <p:sldLayoutId id="2147483701" r:id="rId46"/>
    <p:sldLayoutId id="2147483715" r:id="rId47"/>
    <p:sldLayoutId id="2147483716" r:id="rId48"/>
    <p:sldLayoutId id="2147483725" r:id="rId49"/>
    <p:sldLayoutId id="2147483718" r:id="rId50"/>
    <p:sldLayoutId id="2147483719" r:id="rId51"/>
    <p:sldLayoutId id="2147483720" r:id="rId52"/>
    <p:sldLayoutId id="2147483721" r:id="rId53"/>
    <p:sldLayoutId id="2147483722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eravek" panose="020B0503040000020004" pitchFamily="34" charset="0"/>
          <a:ea typeface="Seravek" panose="020B0503040000020004" pitchFamily="34" charset="0"/>
          <a:cs typeface="Seravek" panose="020B05030400000200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0350A-7ABD-2544-A3DE-7954A642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</a:t>
            </a:r>
            <a:r>
              <a:rPr lang="en-US" dirty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628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состояния файлов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" sz="2800" dirty="0"/>
              <a:t>зафиксированное (committed)</a:t>
            </a:r>
          </a:p>
          <a:p>
            <a:pPr>
              <a:lnSpc>
                <a:spcPct val="150000"/>
              </a:lnSpc>
            </a:pPr>
            <a:r>
              <a:rPr lang="ru" sz="2800" dirty="0"/>
              <a:t>изменённое (modified) </a:t>
            </a:r>
          </a:p>
          <a:p>
            <a:pPr>
              <a:lnSpc>
                <a:spcPct val="150000"/>
              </a:lnSpc>
            </a:pPr>
            <a:r>
              <a:rPr lang="ru" sz="2800" dirty="0"/>
              <a:t>подготовленное (staged)</a:t>
            </a:r>
            <a:endParaRPr lang="ru-R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976DE-64C3-DE40-9008-B6013D5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451" y="1690688"/>
            <a:ext cx="5627396" cy="30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4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путь файла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1C549-DF5E-884A-A01D-0649936C6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6C738-F9F9-4E43-8B6F-23D98BDF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795842" cy="40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8C040-CC99-7445-B1C8-ECB87137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</a:t>
            </a:r>
            <a:r>
              <a:rPr lang="en-US" dirty="0"/>
              <a:t>Git. </a:t>
            </a:r>
            <a:r>
              <a:rPr lang="ru-RU" dirty="0"/>
              <a:t>Основные команды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A06C3E-F71D-B34F-AD2C-5A2A19BB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041" y="2322102"/>
            <a:ext cx="2231795" cy="22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4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команды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8875816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clone – </a:t>
            </a:r>
            <a:r>
              <a:rPr lang="ru-RU" sz="2400" dirty="0"/>
              <a:t>клонирование </a:t>
            </a:r>
            <a:r>
              <a:rPr lang="ru-RU" sz="2400" dirty="0" err="1"/>
              <a:t>репозитория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status – </a:t>
            </a:r>
            <a:r>
              <a:rPr lang="ru-RU" sz="2400" dirty="0"/>
              <a:t>получение информации по </a:t>
            </a:r>
            <a:r>
              <a:rPr lang="ru-RU" sz="2400" dirty="0" err="1"/>
              <a:t>репозиторию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add – </a:t>
            </a:r>
            <a:r>
              <a:rPr lang="ru-RU" sz="2400" dirty="0"/>
              <a:t>индексирование файла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diff –</a:t>
            </a:r>
            <a:r>
              <a:rPr lang="ru-RU" sz="2400" dirty="0"/>
              <a:t> изменения между текущим состоянием и последним проиндексированным</a:t>
            </a: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commit – </a:t>
            </a:r>
            <a:r>
              <a:rPr lang="ru-RU" sz="2400" dirty="0"/>
              <a:t>добавление </a:t>
            </a:r>
            <a:r>
              <a:rPr lang="en-US" sz="2400" dirty="0"/>
              <a:t>stage </a:t>
            </a:r>
            <a:r>
              <a:rPr lang="ru-RU" sz="2400" dirty="0"/>
              <a:t>в индекс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</a:t>
            </a:r>
            <a:r>
              <a:rPr lang="en-US" sz="2400" dirty="0" err="1"/>
              <a:t>rm</a:t>
            </a:r>
            <a:r>
              <a:rPr lang="en-US" sz="2400" dirty="0"/>
              <a:t> – </a:t>
            </a:r>
            <a:r>
              <a:rPr lang="ru-RU" sz="2400" dirty="0"/>
              <a:t>удаление файла</a:t>
            </a: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mv – </a:t>
            </a:r>
            <a:r>
              <a:rPr lang="ru-RU" sz="2400" dirty="0"/>
              <a:t>такой команды нет </a:t>
            </a:r>
            <a:r>
              <a:rPr lang="ru-RU" sz="2400" dirty="0">
                <a:sym typeface="Wingdings" pitchFamily="2" charset="2"/>
              </a:rPr>
              <a:t>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1133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историей состояний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8875816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log</a:t>
            </a:r>
            <a:r>
              <a:rPr lang="ru-RU" sz="2400" dirty="0"/>
              <a:t> </a:t>
            </a:r>
            <a:r>
              <a:rPr lang="en-US" sz="2400" dirty="0"/>
              <a:t>– </a:t>
            </a:r>
            <a:r>
              <a:rPr lang="ru-RU" sz="2400" dirty="0"/>
              <a:t>история </a:t>
            </a:r>
            <a:r>
              <a:rPr lang="ru-RU" sz="2400" dirty="0" err="1"/>
              <a:t>коммитов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commit –amend</a:t>
            </a:r>
            <a:r>
              <a:rPr lang="ru-RU" sz="2400" dirty="0"/>
              <a:t> – редактирование последнего </a:t>
            </a:r>
            <a:r>
              <a:rPr lang="ru-RU" sz="2400" dirty="0" err="1"/>
              <a:t>коммита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reset HEAD</a:t>
            </a:r>
            <a:r>
              <a:rPr lang="ru-RU" sz="2400" dirty="0"/>
              <a:t> – </a:t>
            </a:r>
            <a:r>
              <a:rPr lang="ru-RU" sz="2400" dirty="0" err="1"/>
              <a:t>откатывание</a:t>
            </a:r>
            <a:r>
              <a:rPr lang="ru-RU" sz="2400" dirty="0"/>
              <a:t> файлов к последнему </a:t>
            </a:r>
            <a:r>
              <a:rPr lang="ru-RU" sz="2400" dirty="0" err="1"/>
              <a:t>коммиту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checkout</a:t>
            </a:r>
            <a:r>
              <a:rPr lang="ru-RU" sz="2400" dirty="0"/>
              <a:t> </a:t>
            </a:r>
            <a:r>
              <a:rPr lang="en-US" sz="2400" dirty="0"/>
              <a:t>&lt;</a:t>
            </a:r>
            <a:r>
              <a:rPr lang="en-US" sz="2400" dirty="0" err="1"/>
              <a:t>filepath</a:t>
            </a:r>
            <a:r>
              <a:rPr lang="en-US" sz="2400" dirty="0"/>
              <a:t>&gt;</a:t>
            </a:r>
            <a:r>
              <a:rPr lang="ru-RU" sz="2400" dirty="0"/>
              <a:t> – </a:t>
            </a:r>
            <a:r>
              <a:rPr lang="ru-RU" sz="2400" dirty="0" err="1"/>
              <a:t>откатывание</a:t>
            </a:r>
            <a:r>
              <a:rPr lang="ru-RU" sz="2400" dirty="0"/>
              <a:t> состояния к последнему </a:t>
            </a:r>
            <a:r>
              <a:rPr lang="ru-RU" sz="2400" dirty="0" err="1"/>
              <a:t>коммиту</a:t>
            </a:r>
            <a:r>
              <a:rPr lang="ru-RU" sz="2400" dirty="0"/>
              <a:t> для конкретного файла</a:t>
            </a:r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6371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удалёнными серверами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8875816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fetch– </a:t>
            </a:r>
            <a:r>
              <a:rPr lang="ru-RU" sz="2400" dirty="0"/>
              <a:t>получить изменения с удалённого  </a:t>
            </a:r>
            <a:r>
              <a:rPr lang="ru-RU" sz="2400" dirty="0" err="1"/>
              <a:t>репозитория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pull – </a:t>
            </a:r>
            <a:r>
              <a:rPr lang="ru-RU" sz="2400" dirty="0"/>
              <a:t>получить и применить изменения с удалённого  </a:t>
            </a:r>
            <a:r>
              <a:rPr lang="ru-RU" sz="2400" dirty="0" err="1"/>
              <a:t>репозитория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push – </a:t>
            </a:r>
            <a:r>
              <a:rPr lang="ru-RU" sz="2400" dirty="0"/>
              <a:t>отправить изменения на удалённый </a:t>
            </a:r>
            <a:r>
              <a:rPr lang="ru-RU" sz="2400" dirty="0" err="1"/>
              <a:t>репозиторий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7860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0010FF-5E4E-4740-9198-1CD37CA8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</a:t>
            </a:r>
            <a:r>
              <a:rPr lang="en-US" dirty="0"/>
              <a:t>Git. </a:t>
            </a:r>
            <a:r>
              <a:rPr lang="ru-RU" dirty="0"/>
              <a:t>Продвинутое использование</a:t>
            </a:r>
          </a:p>
        </p:txBody>
      </p:sp>
      <p:pic>
        <p:nvPicPr>
          <p:cNvPr id="5" name="Рисунок 8">
            <a:extLst>
              <a:ext uri="{FF2B5EF4-FFF2-40B4-BE49-F238E27FC236}">
                <a16:creationId xmlns:a16="http://schemas.microsoft.com/office/drawing/2014/main" id="{4002BB99-A36A-FC47-AE40-8B331751E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98" t="-1" r="-10094" b="-95"/>
          <a:stretch/>
        </p:blipFill>
        <p:spPr>
          <a:xfrm>
            <a:off x="9032775" y="2373429"/>
            <a:ext cx="2533791" cy="21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DB52AF-3E5A-ED44-A2F4-FE0DDAD9B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081819" cy="44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1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Несколько </a:t>
            </a:r>
            <a:r>
              <a:rPr lang="ru-RU" dirty="0" err="1"/>
              <a:t>коммитов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CA764-651C-FE45-89C7-593717DF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1524"/>
            <a:ext cx="9136215" cy="30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5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Ветвление в </a:t>
            </a:r>
            <a:r>
              <a:rPr lang="en-US" dirty="0"/>
              <a:t>Git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445B6-DCEC-724B-8A10-C38184EB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9" y="1690688"/>
            <a:ext cx="8544956" cy="45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6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541B5-2764-0944-B1B8-F5BDF79E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A348DC-7789-AD40-8ECD-0EAB8472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Системы контроля версий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F97011-A24C-9044-9C5F-26070F942B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ru-RU" dirty="0"/>
              <a:t>2. </a:t>
            </a:r>
            <a:r>
              <a:rPr lang="en-US" b="1" dirty="0"/>
              <a:t>Git</a:t>
            </a:r>
            <a:r>
              <a:rPr lang="en-US" dirty="0"/>
              <a:t>. </a:t>
            </a:r>
            <a:r>
              <a:rPr lang="ru-RU" dirty="0"/>
              <a:t>Основные команды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386C0C2-3B29-F14E-89C3-A9F1545453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ru-RU" dirty="0"/>
              <a:t>3. </a:t>
            </a:r>
            <a:r>
              <a:rPr lang="en-US" b="1" dirty="0"/>
              <a:t>Git</a:t>
            </a:r>
            <a:r>
              <a:rPr lang="en-US" dirty="0"/>
              <a:t>. </a:t>
            </a:r>
            <a:r>
              <a:rPr lang="ru-RU" dirty="0"/>
              <a:t>Продвинутое использование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47042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новой ветки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branch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6ACAE-01F8-B344-96EC-8681E40E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46" y="1825625"/>
            <a:ext cx="7108042" cy="41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9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Переключение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checkout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476EE-5573-6342-B210-A67B06CF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27" y="1690688"/>
            <a:ext cx="7797800" cy="44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7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Переключение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</a:t>
            </a:r>
            <a:r>
              <a:rPr lang="en-US" dirty="0" err="1"/>
              <a:t>test.rb</a:t>
            </a:r>
            <a:endParaRPr lang="en-US" dirty="0"/>
          </a:p>
          <a:p>
            <a:r>
              <a:rPr lang="en-US" dirty="0"/>
              <a:t>git commit -a -m ‘</a:t>
            </a:r>
            <a:r>
              <a:rPr lang="en-US" dirty="0" err="1"/>
              <a:t>msg</a:t>
            </a:r>
            <a:r>
              <a:rPr lang="en-US" dirty="0"/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E27CC-315C-F845-B439-6BC6F915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92" y="1988599"/>
            <a:ext cx="9641653" cy="40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8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Переключение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</a:t>
            </a:r>
            <a:r>
              <a:rPr lang="en-US" dirty="0" err="1"/>
              <a:t>test.rb</a:t>
            </a:r>
            <a:endParaRPr lang="en-US" dirty="0"/>
          </a:p>
          <a:p>
            <a:r>
              <a:rPr lang="en-US" dirty="0"/>
              <a:t>git commit -a -m ‘msg1’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E27CC-315C-F845-B439-6BC6F915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92" y="1988599"/>
            <a:ext cx="9641653" cy="40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2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Переключение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checkout master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9B9C8-BDC5-F74B-AB2D-5A1EE660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00" y="1690688"/>
            <a:ext cx="10029300" cy="41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8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Переключение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</a:t>
            </a:r>
            <a:r>
              <a:rPr lang="en-US" dirty="0" err="1"/>
              <a:t>test.rb</a:t>
            </a:r>
            <a:endParaRPr lang="en-US" dirty="0"/>
          </a:p>
          <a:p>
            <a:r>
              <a:rPr lang="en-US" dirty="0"/>
              <a:t>git commit -a -m ‘msg2'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D11B3-ED58-2C4B-9AA5-825657F0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65" y="881106"/>
            <a:ext cx="10279035" cy="65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24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10239-C9C9-C242-B333-50671438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24" y="1718657"/>
            <a:ext cx="9611102" cy="45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19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5BEBB-1FC1-744A-BE7D-474E7FFC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65" y="1825625"/>
            <a:ext cx="11016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Частый </a:t>
            </a:r>
            <a:r>
              <a:rPr lang="en-US" dirty="0"/>
              <a:t>flow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65524-BC24-784B-B8BE-6FB2B193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953049" cy="39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31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Перебазирование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55DC2-6CE3-F14A-8CBB-0BA9AE0E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67" y="1690688"/>
            <a:ext cx="9741546" cy="46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1B12EC-5880-004F-B31D-24947C3C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Системы контроля версий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F79A3D-121B-0348-A007-6668E9E3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2032001"/>
            <a:ext cx="2497666" cy="24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4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Перебазирование веток (это </a:t>
            </a:r>
            <a:r>
              <a:rPr lang="en-US" dirty="0"/>
              <a:t>merge</a:t>
            </a:r>
            <a:r>
              <a:rPr lang="ru-RU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BB859-040F-9A4E-ACCD-516AEB6E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8259"/>
            <a:ext cx="10805444" cy="41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4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Перебазирование веток</a:t>
            </a:r>
            <a:r>
              <a:rPr lang="en-US" dirty="0"/>
              <a:t> (</a:t>
            </a:r>
            <a:r>
              <a:rPr lang="ru-RU" dirty="0"/>
              <a:t>это </a:t>
            </a:r>
            <a:r>
              <a:rPr lang="en-US" dirty="0"/>
              <a:t>rebase)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7B2F1-227D-824B-88FC-DAFDD0406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628"/>
            <a:ext cx="11258304" cy="32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Локальные системы контроля версий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8CAED-9818-CE47-B263-C42DC9AE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684431"/>
            <a:ext cx="5080000" cy="43307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3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Централизованные системы контроля версий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98F65-6C37-CE42-ABD4-0B67E1E3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690688"/>
            <a:ext cx="5080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Распределённые системы контроля версий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E1352-5DFE-A64B-A0AF-E17E8376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9" y="1641475"/>
            <a:ext cx="4241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" dirty="0"/>
              <a:t>Скорость</a:t>
            </a:r>
          </a:p>
          <a:p>
            <a:r>
              <a:rPr lang="ru" dirty="0"/>
              <a:t>Простая архитектура</a:t>
            </a:r>
          </a:p>
          <a:p>
            <a:r>
              <a:rPr lang="ru" dirty="0"/>
              <a:t>Хорошая поддержка нелинейной разработки (тысячи параллельных веток)</a:t>
            </a:r>
          </a:p>
          <a:p>
            <a:r>
              <a:rPr lang="ru" dirty="0"/>
              <a:t>Полная децентрализация</a:t>
            </a:r>
          </a:p>
          <a:p>
            <a:r>
              <a:rPr lang="ru" dirty="0"/>
              <a:t>Возможность эффективного управления большими проектами, такими как ядро Linux (скорость работы и разумное использование дискового пространства)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165208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Хранение изменений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356DB-8682-E04E-939C-0165DF0C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65" y="2052637"/>
            <a:ext cx="9492245" cy="36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Хранение снимков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F476B-5C33-754D-B40F-2C0C92E7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0" y="2052637"/>
            <a:ext cx="9567484" cy="36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SC">
      <a:dk1>
        <a:srgbClr val="132D61"/>
      </a:dk1>
      <a:lt1>
        <a:srgbClr val="FFFFFF"/>
      </a:lt1>
      <a:dk2>
        <a:srgbClr val="2D2D35"/>
      </a:dk2>
      <a:lt2>
        <a:srgbClr val="E7E6E6"/>
      </a:lt2>
      <a:accent1>
        <a:srgbClr val="B1DBD5"/>
      </a:accent1>
      <a:accent2>
        <a:srgbClr val="FCC775"/>
      </a:accent2>
      <a:accent3>
        <a:srgbClr val="E5CCB4"/>
      </a:accent3>
      <a:accent4>
        <a:srgbClr val="BAA895"/>
      </a:accent4>
      <a:accent5>
        <a:srgbClr val="EC8B71"/>
      </a:accent5>
      <a:accent6>
        <a:srgbClr val="B1DBD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16709</TotalTime>
  <Words>305</Words>
  <Application>Microsoft Macintosh PowerPoint</Application>
  <PresentationFormat>Widescreen</PresentationFormat>
  <Paragraphs>75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Helvetica</vt:lpstr>
      <vt:lpstr>Impact</vt:lpstr>
      <vt:lpstr>Seravek</vt:lpstr>
      <vt:lpstr>Seravek Light</vt:lpstr>
      <vt:lpstr>Office Theme</vt:lpstr>
      <vt:lpstr>Основы git</vt:lpstr>
      <vt:lpstr>План</vt:lpstr>
      <vt:lpstr>1. Системы контроля версий</vt:lpstr>
      <vt:lpstr>Локальные системы контроля версий</vt:lpstr>
      <vt:lpstr>Централизованные системы контроля версий</vt:lpstr>
      <vt:lpstr>Распределённые системы контроля версий</vt:lpstr>
      <vt:lpstr>Git</vt:lpstr>
      <vt:lpstr>Хранение изменений</vt:lpstr>
      <vt:lpstr>Хранение снимков</vt:lpstr>
      <vt:lpstr>Основные состояния файлов</vt:lpstr>
      <vt:lpstr>Жизненный путь файла</vt:lpstr>
      <vt:lpstr>2. Git. Основные команды</vt:lpstr>
      <vt:lpstr>Основные команды</vt:lpstr>
      <vt:lpstr>Работа с историей состояний</vt:lpstr>
      <vt:lpstr>Работа с удалёнными серверами</vt:lpstr>
      <vt:lpstr>3. Git. Продвинутое использование</vt:lpstr>
      <vt:lpstr>Содержание коммита</vt:lpstr>
      <vt:lpstr>Несколько коммитов</vt:lpstr>
      <vt:lpstr>Ветвление в Git</vt:lpstr>
      <vt:lpstr>Создание новой ветки</vt:lpstr>
      <vt:lpstr>Переключение веток</vt:lpstr>
      <vt:lpstr>Переключение веток</vt:lpstr>
      <vt:lpstr>Переключение веток</vt:lpstr>
      <vt:lpstr>Переключение веток</vt:lpstr>
      <vt:lpstr>Переключение веток</vt:lpstr>
      <vt:lpstr>Слияние веток</vt:lpstr>
      <vt:lpstr>Слияние веток</vt:lpstr>
      <vt:lpstr>Частый flow</vt:lpstr>
      <vt:lpstr>Перебазирование веток</vt:lpstr>
      <vt:lpstr>Перебазирование веток (это merge)</vt:lpstr>
      <vt:lpstr>Перебазирование веток (это rebase)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Samuylova</dc:creator>
  <cp:lastModifiedBy>Microsoft Office User</cp:lastModifiedBy>
  <cp:revision>374</cp:revision>
  <cp:lastPrinted>2019-02-10T16:45:23Z</cp:lastPrinted>
  <dcterms:created xsi:type="dcterms:W3CDTF">2018-02-12T12:11:29Z</dcterms:created>
  <dcterms:modified xsi:type="dcterms:W3CDTF">2019-02-10T16:46:31Z</dcterms:modified>
</cp:coreProperties>
</file>